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66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6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5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1DCBD0-0A18-41FF-AA3D-8CA251361461}" type="doc">
      <dgm:prSet loTypeId="urn:microsoft.com/office/officeart/2008/layout/LinedLis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B2B39F95-4EFA-476C-B6E7-2B31AE53C624}">
      <dgm:prSet custT="1"/>
      <dgm:spPr/>
      <dgm:t>
        <a:bodyPr/>
        <a:lstStyle/>
        <a:p>
          <a:pPr algn="ctr"/>
          <a:r>
            <a:rPr lang="en-US" sz="2800" dirty="0" smtClean="0"/>
            <a:t>N</a:t>
          </a:r>
          <a:r>
            <a:rPr lang="sr-Latn-RS" sz="2800" dirty="0" smtClean="0"/>
            <a:t>aziv predmeta: </a:t>
          </a:r>
          <a:r>
            <a:rPr lang="sr-Latn-RS" sz="2800" b="0" u="sng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Engleski jezik u informatici </a:t>
          </a:r>
          <a:endParaRPr lang="en-US" sz="2800" b="0" u="sng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6FC89BF7-CEDC-4419-B2D1-82B01994F1FE}" type="parTrans" cxnId="{DE7AEE9F-02D9-44D5-A271-5CDB5F22AEC9}">
      <dgm:prSet/>
      <dgm:spPr/>
      <dgm:t>
        <a:bodyPr/>
        <a:lstStyle/>
        <a:p>
          <a:endParaRPr lang="en-US"/>
        </a:p>
      </dgm:t>
    </dgm:pt>
    <dgm:pt modelId="{7E27401D-D127-4917-80AE-E857E0969752}" type="sibTrans" cxnId="{DE7AEE9F-02D9-44D5-A271-5CDB5F22AEC9}">
      <dgm:prSet/>
      <dgm:spPr/>
      <dgm:t>
        <a:bodyPr/>
        <a:lstStyle/>
        <a:p>
          <a:endParaRPr lang="en-US"/>
        </a:p>
      </dgm:t>
    </dgm:pt>
    <dgm:pt modelId="{7E29EA68-E875-4A18-831B-39994EABB3CA}">
      <dgm:prSet custT="1"/>
      <dgm:spPr/>
      <dgm:t>
        <a:bodyPr/>
        <a:lstStyle/>
        <a:p>
          <a:pPr algn="ctr"/>
          <a:r>
            <a:rPr lang="en-US" sz="2800" dirty="0" smtClean="0"/>
            <a:t>N</a:t>
          </a:r>
          <a:r>
            <a:rPr lang="sr-Latn-RS" sz="2800" dirty="0" smtClean="0"/>
            <a:t>ivo studija: </a:t>
          </a:r>
          <a:r>
            <a:rPr lang="sr-Latn-RS" sz="28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Master akademske studije</a:t>
          </a:r>
          <a:endParaRPr lang="en-US" sz="2800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C4FF6582-11D6-4A99-B53A-366EA43F89CA}" type="parTrans" cxnId="{E48B5C23-6494-4430-B364-983BB3691B4D}">
      <dgm:prSet/>
      <dgm:spPr/>
      <dgm:t>
        <a:bodyPr/>
        <a:lstStyle/>
        <a:p>
          <a:endParaRPr lang="en-US"/>
        </a:p>
      </dgm:t>
    </dgm:pt>
    <dgm:pt modelId="{5B79D61F-CA28-4A44-8AF9-D53CF4B7E5C6}" type="sibTrans" cxnId="{E48B5C23-6494-4430-B364-983BB3691B4D}">
      <dgm:prSet/>
      <dgm:spPr/>
      <dgm:t>
        <a:bodyPr/>
        <a:lstStyle/>
        <a:p>
          <a:endParaRPr lang="en-US"/>
        </a:p>
      </dgm:t>
    </dgm:pt>
    <dgm:pt modelId="{6A5BE999-28B6-41F8-A637-DE63D1DCF67D}">
      <dgm:prSet custT="1"/>
      <dgm:spPr/>
      <dgm:t>
        <a:bodyPr/>
        <a:lstStyle/>
        <a:p>
          <a:pPr algn="ctr"/>
          <a:r>
            <a:rPr lang="sr-Latn-RS" sz="2800" dirty="0" smtClean="0"/>
            <a:t>Studijski program: </a:t>
          </a:r>
          <a:r>
            <a:rPr lang="sr-Latn-RS" sz="28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Finansijsko inženjerstvo</a:t>
          </a:r>
          <a:endParaRPr lang="en-US" sz="2800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FAD0711E-5663-44E5-8CAD-8E3680E9392C}" type="parTrans" cxnId="{DEB03F69-5C6B-425A-9DA5-CA12A33318E9}">
      <dgm:prSet/>
      <dgm:spPr/>
      <dgm:t>
        <a:bodyPr/>
        <a:lstStyle/>
        <a:p>
          <a:endParaRPr lang="en-US"/>
        </a:p>
      </dgm:t>
    </dgm:pt>
    <dgm:pt modelId="{DD3E7EFC-C210-4C9F-9A1E-0458DD5258A3}" type="sibTrans" cxnId="{DEB03F69-5C6B-425A-9DA5-CA12A33318E9}">
      <dgm:prSet/>
      <dgm:spPr/>
      <dgm:t>
        <a:bodyPr/>
        <a:lstStyle/>
        <a:p>
          <a:endParaRPr lang="en-US"/>
        </a:p>
      </dgm:t>
    </dgm:pt>
    <dgm:pt modelId="{1D111CAE-F572-4250-A3FD-B16AA1C8713F}">
      <dgm:prSet custT="1"/>
      <dgm:spPr/>
      <dgm:t>
        <a:bodyPr/>
        <a:lstStyle/>
        <a:p>
          <a:pPr algn="ctr"/>
          <a:endParaRPr lang="en-US" sz="2800" i="1" dirty="0"/>
        </a:p>
      </dgm:t>
    </dgm:pt>
    <dgm:pt modelId="{4DA60044-99E2-4D2A-A1DB-A96287CAEB78}" type="parTrans" cxnId="{7AA67494-DFE2-4531-9607-439F68059372}">
      <dgm:prSet/>
      <dgm:spPr/>
      <dgm:t>
        <a:bodyPr/>
        <a:lstStyle/>
        <a:p>
          <a:endParaRPr lang="en-US"/>
        </a:p>
      </dgm:t>
    </dgm:pt>
    <dgm:pt modelId="{9C85D951-E04D-4B62-8564-B042C890684A}" type="sibTrans" cxnId="{7AA67494-DFE2-4531-9607-439F68059372}">
      <dgm:prSet/>
      <dgm:spPr/>
      <dgm:t>
        <a:bodyPr/>
        <a:lstStyle/>
        <a:p>
          <a:endParaRPr lang="en-US"/>
        </a:p>
      </dgm:t>
    </dgm:pt>
    <dgm:pt modelId="{A19FB4D7-D6DE-4157-8CBE-4BCD42C7457B}">
      <dgm:prSet custT="1"/>
      <dgm:spPr/>
      <dgm:t>
        <a:bodyPr/>
        <a:lstStyle/>
        <a:p>
          <a:endParaRPr lang="en-US" sz="3200" dirty="0"/>
        </a:p>
      </dgm:t>
    </dgm:pt>
    <dgm:pt modelId="{B7A636C5-E038-49AB-AB8E-FEA2B1C13A62}" type="parTrans" cxnId="{6A0304FF-3DDE-4158-8769-B85FD377F06E}">
      <dgm:prSet/>
      <dgm:spPr/>
      <dgm:t>
        <a:bodyPr/>
        <a:lstStyle/>
        <a:p>
          <a:endParaRPr lang="en-US"/>
        </a:p>
      </dgm:t>
    </dgm:pt>
    <dgm:pt modelId="{8D010A99-488E-4AF3-ACFA-3D2B10C29B05}" type="sibTrans" cxnId="{6A0304FF-3DDE-4158-8769-B85FD377F06E}">
      <dgm:prSet/>
      <dgm:spPr/>
      <dgm:t>
        <a:bodyPr/>
        <a:lstStyle/>
        <a:p>
          <a:endParaRPr lang="en-US"/>
        </a:p>
      </dgm:t>
    </dgm:pt>
    <dgm:pt modelId="{94149619-A600-44EB-B2F2-FD85769887AD}">
      <dgm:prSet/>
      <dgm:spPr/>
      <dgm:t>
        <a:bodyPr/>
        <a:lstStyle/>
        <a:p>
          <a:endParaRPr lang="en-US"/>
        </a:p>
      </dgm:t>
    </dgm:pt>
    <dgm:pt modelId="{9B8BA52B-ACDE-4F7F-AFA3-57B765A4549E}" type="parTrans" cxnId="{0BEE6E92-CAF3-43BE-94B7-A35067F6760F}">
      <dgm:prSet/>
      <dgm:spPr/>
      <dgm:t>
        <a:bodyPr/>
        <a:lstStyle/>
        <a:p>
          <a:endParaRPr lang="en-US"/>
        </a:p>
      </dgm:t>
    </dgm:pt>
    <dgm:pt modelId="{E7606DA2-D576-41C1-B3E9-F5A669081645}" type="sibTrans" cxnId="{0BEE6E92-CAF3-43BE-94B7-A35067F6760F}">
      <dgm:prSet/>
      <dgm:spPr/>
      <dgm:t>
        <a:bodyPr/>
        <a:lstStyle/>
        <a:p>
          <a:endParaRPr lang="en-US"/>
        </a:p>
      </dgm:t>
    </dgm:pt>
    <dgm:pt modelId="{5E0E6086-2DE9-431E-AB7A-357393156F66}" type="pres">
      <dgm:prSet presAssocID="{5E1DCBD0-0A18-41FF-AA3D-8CA251361461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0ACE455E-F913-4E80-AD20-C99DFD4019E5}" type="pres">
      <dgm:prSet presAssocID="{B2B39F95-4EFA-476C-B6E7-2B31AE53C624}" presName="thickLine" presStyleLbl="alignNode1" presStyleIdx="0" presStyleCnt="6"/>
      <dgm:spPr/>
    </dgm:pt>
    <dgm:pt modelId="{140F1AE0-AA81-456A-8CDC-1AF265B49994}" type="pres">
      <dgm:prSet presAssocID="{B2B39F95-4EFA-476C-B6E7-2B31AE53C624}" presName="horz1" presStyleCnt="0"/>
      <dgm:spPr/>
    </dgm:pt>
    <dgm:pt modelId="{CC856B95-E816-4D65-A6BE-7369AD039B6E}" type="pres">
      <dgm:prSet presAssocID="{B2B39F95-4EFA-476C-B6E7-2B31AE53C624}" presName="tx1" presStyleLbl="revTx" presStyleIdx="0" presStyleCnt="6"/>
      <dgm:spPr/>
      <dgm:t>
        <a:bodyPr/>
        <a:lstStyle/>
        <a:p>
          <a:endParaRPr lang="en-US"/>
        </a:p>
      </dgm:t>
    </dgm:pt>
    <dgm:pt modelId="{50EF75ED-200A-44DB-90DF-2D500EF4EE5E}" type="pres">
      <dgm:prSet presAssocID="{B2B39F95-4EFA-476C-B6E7-2B31AE53C624}" presName="vert1" presStyleCnt="0"/>
      <dgm:spPr/>
    </dgm:pt>
    <dgm:pt modelId="{1F84A143-7E2C-4EB2-96B5-CAEF0FC20EFA}" type="pres">
      <dgm:prSet presAssocID="{7E29EA68-E875-4A18-831B-39994EABB3CA}" presName="thickLine" presStyleLbl="alignNode1" presStyleIdx="1" presStyleCnt="6"/>
      <dgm:spPr/>
    </dgm:pt>
    <dgm:pt modelId="{5524EE39-5EE6-4BA5-895D-186B98F1D2CE}" type="pres">
      <dgm:prSet presAssocID="{7E29EA68-E875-4A18-831B-39994EABB3CA}" presName="horz1" presStyleCnt="0"/>
      <dgm:spPr/>
    </dgm:pt>
    <dgm:pt modelId="{A8511AC1-D2C5-4A42-BA32-D44906804DA8}" type="pres">
      <dgm:prSet presAssocID="{7E29EA68-E875-4A18-831B-39994EABB3CA}" presName="tx1" presStyleLbl="revTx" presStyleIdx="1" presStyleCnt="6"/>
      <dgm:spPr/>
      <dgm:t>
        <a:bodyPr/>
        <a:lstStyle/>
        <a:p>
          <a:endParaRPr lang="en-US"/>
        </a:p>
      </dgm:t>
    </dgm:pt>
    <dgm:pt modelId="{5643D1E8-FE97-442D-A89E-ED7762CEC909}" type="pres">
      <dgm:prSet presAssocID="{7E29EA68-E875-4A18-831B-39994EABB3CA}" presName="vert1" presStyleCnt="0"/>
      <dgm:spPr/>
    </dgm:pt>
    <dgm:pt modelId="{0D453EB4-BCDE-4BA9-8C90-B43A70823F7C}" type="pres">
      <dgm:prSet presAssocID="{6A5BE999-28B6-41F8-A637-DE63D1DCF67D}" presName="thickLine" presStyleLbl="alignNode1" presStyleIdx="2" presStyleCnt="6"/>
      <dgm:spPr/>
    </dgm:pt>
    <dgm:pt modelId="{E11C97CF-9304-4710-B32D-05A9FC57D312}" type="pres">
      <dgm:prSet presAssocID="{6A5BE999-28B6-41F8-A637-DE63D1DCF67D}" presName="horz1" presStyleCnt="0"/>
      <dgm:spPr/>
    </dgm:pt>
    <dgm:pt modelId="{45437A58-0618-4305-B6CD-95341C2CB0CF}" type="pres">
      <dgm:prSet presAssocID="{6A5BE999-28B6-41F8-A637-DE63D1DCF67D}" presName="tx1" presStyleLbl="revTx" presStyleIdx="2" presStyleCnt="6"/>
      <dgm:spPr/>
      <dgm:t>
        <a:bodyPr/>
        <a:lstStyle/>
        <a:p>
          <a:endParaRPr lang="en-US"/>
        </a:p>
      </dgm:t>
    </dgm:pt>
    <dgm:pt modelId="{76BF1AE4-37FE-4F3C-B0E2-07C6A76272E5}" type="pres">
      <dgm:prSet presAssocID="{6A5BE999-28B6-41F8-A637-DE63D1DCF67D}" presName="vert1" presStyleCnt="0"/>
      <dgm:spPr/>
    </dgm:pt>
    <dgm:pt modelId="{160E31BC-E375-4D7E-801F-43FB4ABE3051}" type="pres">
      <dgm:prSet presAssocID="{94149619-A600-44EB-B2F2-FD85769887AD}" presName="thickLine" presStyleLbl="alignNode1" presStyleIdx="3" presStyleCnt="6"/>
      <dgm:spPr/>
    </dgm:pt>
    <dgm:pt modelId="{ACB498FD-B378-44D7-B246-7D5BD7CD3DC6}" type="pres">
      <dgm:prSet presAssocID="{94149619-A600-44EB-B2F2-FD85769887AD}" presName="horz1" presStyleCnt="0"/>
      <dgm:spPr/>
    </dgm:pt>
    <dgm:pt modelId="{4F2D1FCD-1B41-44A9-A391-D566647511A7}" type="pres">
      <dgm:prSet presAssocID="{94149619-A600-44EB-B2F2-FD85769887AD}" presName="tx1" presStyleLbl="revTx" presStyleIdx="3" presStyleCnt="6"/>
      <dgm:spPr/>
    </dgm:pt>
    <dgm:pt modelId="{1C9B8085-7126-4A63-8AFC-CDF7CD91DE79}" type="pres">
      <dgm:prSet presAssocID="{94149619-A600-44EB-B2F2-FD85769887AD}" presName="vert1" presStyleCnt="0"/>
      <dgm:spPr/>
    </dgm:pt>
    <dgm:pt modelId="{DCE474AC-EC8A-4762-8E03-E8617047BB4D}" type="pres">
      <dgm:prSet presAssocID="{1D111CAE-F572-4250-A3FD-B16AA1C8713F}" presName="thickLine" presStyleLbl="alignNode1" presStyleIdx="4" presStyleCnt="6"/>
      <dgm:spPr/>
    </dgm:pt>
    <dgm:pt modelId="{764A7FE0-B115-4B31-BFC0-506F070112B5}" type="pres">
      <dgm:prSet presAssocID="{1D111CAE-F572-4250-A3FD-B16AA1C8713F}" presName="horz1" presStyleCnt="0"/>
      <dgm:spPr/>
    </dgm:pt>
    <dgm:pt modelId="{DEEC0822-FA43-4C10-A49B-F6659D2FC6B6}" type="pres">
      <dgm:prSet presAssocID="{1D111CAE-F572-4250-A3FD-B16AA1C8713F}" presName="tx1" presStyleLbl="revTx" presStyleIdx="4" presStyleCnt="6"/>
      <dgm:spPr/>
      <dgm:t>
        <a:bodyPr/>
        <a:lstStyle/>
        <a:p>
          <a:endParaRPr lang="en-US"/>
        </a:p>
      </dgm:t>
    </dgm:pt>
    <dgm:pt modelId="{E50D8319-9CB4-4512-8571-A18FCB5EC7BA}" type="pres">
      <dgm:prSet presAssocID="{1D111CAE-F572-4250-A3FD-B16AA1C8713F}" presName="vert1" presStyleCnt="0"/>
      <dgm:spPr/>
    </dgm:pt>
    <dgm:pt modelId="{EB272B76-2E3F-472A-86C7-2E9A73BAB295}" type="pres">
      <dgm:prSet presAssocID="{A19FB4D7-D6DE-4157-8CBE-4BCD42C7457B}" presName="thickLine" presStyleLbl="alignNode1" presStyleIdx="5" presStyleCnt="6"/>
      <dgm:spPr/>
    </dgm:pt>
    <dgm:pt modelId="{E2220184-7CBA-4A4E-964E-58C36AFFBA9E}" type="pres">
      <dgm:prSet presAssocID="{A19FB4D7-D6DE-4157-8CBE-4BCD42C7457B}" presName="horz1" presStyleCnt="0"/>
      <dgm:spPr/>
    </dgm:pt>
    <dgm:pt modelId="{87ED49DA-E75E-4236-9A5D-03AAC272DDE6}" type="pres">
      <dgm:prSet presAssocID="{A19FB4D7-D6DE-4157-8CBE-4BCD42C7457B}" presName="tx1" presStyleLbl="revTx" presStyleIdx="5" presStyleCnt="6"/>
      <dgm:spPr/>
      <dgm:t>
        <a:bodyPr/>
        <a:lstStyle/>
        <a:p>
          <a:endParaRPr lang="en-US"/>
        </a:p>
      </dgm:t>
    </dgm:pt>
    <dgm:pt modelId="{6FD8F82F-9B77-4723-99BB-D1D47EBCDC56}" type="pres">
      <dgm:prSet presAssocID="{A19FB4D7-D6DE-4157-8CBE-4BCD42C7457B}" presName="vert1" presStyleCnt="0"/>
      <dgm:spPr/>
    </dgm:pt>
  </dgm:ptLst>
  <dgm:cxnLst>
    <dgm:cxn modelId="{DE7AEE9F-02D9-44D5-A271-5CDB5F22AEC9}" srcId="{5E1DCBD0-0A18-41FF-AA3D-8CA251361461}" destId="{B2B39F95-4EFA-476C-B6E7-2B31AE53C624}" srcOrd="0" destOrd="0" parTransId="{6FC89BF7-CEDC-4419-B2D1-82B01994F1FE}" sibTransId="{7E27401D-D127-4917-80AE-E857E0969752}"/>
    <dgm:cxn modelId="{7C5454DD-A37D-401E-B660-A99993FB2703}" type="presOf" srcId="{94149619-A600-44EB-B2F2-FD85769887AD}" destId="{4F2D1FCD-1B41-44A9-A391-D566647511A7}" srcOrd="0" destOrd="0" presId="urn:microsoft.com/office/officeart/2008/layout/LinedList"/>
    <dgm:cxn modelId="{0BEE6E92-CAF3-43BE-94B7-A35067F6760F}" srcId="{5E1DCBD0-0A18-41FF-AA3D-8CA251361461}" destId="{94149619-A600-44EB-B2F2-FD85769887AD}" srcOrd="3" destOrd="0" parTransId="{9B8BA52B-ACDE-4F7F-AFA3-57B765A4549E}" sibTransId="{E7606DA2-D576-41C1-B3E9-F5A669081645}"/>
    <dgm:cxn modelId="{E48B5C23-6494-4430-B364-983BB3691B4D}" srcId="{5E1DCBD0-0A18-41FF-AA3D-8CA251361461}" destId="{7E29EA68-E875-4A18-831B-39994EABB3CA}" srcOrd="1" destOrd="0" parTransId="{C4FF6582-11D6-4A99-B53A-366EA43F89CA}" sibTransId="{5B79D61F-CA28-4A44-8AF9-D53CF4B7E5C6}"/>
    <dgm:cxn modelId="{090013FD-177D-40DF-B485-AA8FA4FCFE5D}" type="presOf" srcId="{6A5BE999-28B6-41F8-A637-DE63D1DCF67D}" destId="{45437A58-0618-4305-B6CD-95341C2CB0CF}" srcOrd="0" destOrd="0" presId="urn:microsoft.com/office/officeart/2008/layout/LinedList"/>
    <dgm:cxn modelId="{506E7B24-427F-4702-8EEE-61A310F2301E}" type="presOf" srcId="{B2B39F95-4EFA-476C-B6E7-2B31AE53C624}" destId="{CC856B95-E816-4D65-A6BE-7369AD039B6E}" srcOrd="0" destOrd="0" presId="urn:microsoft.com/office/officeart/2008/layout/LinedList"/>
    <dgm:cxn modelId="{7AA67494-DFE2-4531-9607-439F68059372}" srcId="{5E1DCBD0-0A18-41FF-AA3D-8CA251361461}" destId="{1D111CAE-F572-4250-A3FD-B16AA1C8713F}" srcOrd="4" destOrd="0" parTransId="{4DA60044-99E2-4D2A-A1DB-A96287CAEB78}" sibTransId="{9C85D951-E04D-4B62-8564-B042C890684A}"/>
    <dgm:cxn modelId="{C05AD24F-28D8-4B15-90E9-F3A58285D40A}" type="presOf" srcId="{7E29EA68-E875-4A18-831B-39994EABB3CA}" destId="{A8511AC1-D2C5-4A42-BA32-D44906804DA8}" srcOrd="0" destOrd="0" presId="urn:microsoft.com/office/officeart/2008/layout/LinedList"/>
    <dgm:cxn modelId="{73E631C4-1DBC-4F50-A59E-657FC3CE560B}" type="presOf" srcId="{A19FB4D7-D6DE-4157-8CBE-4BCD42C7457B}" destId="{87ED49DA-E75E-4236-9A5D-03AAC272DDE6}" srcOrd="0" destOrd="0" presId="urn:microsoft.com/office/officeart/2008/layout/LinedList"/>
    <dgm:cxn modelId="{78D9D09F-09DF-443A-A6A7-1C438C674A87}" type="presOf" srcId="{1D111CAE-F572-4250-A3FD-B16AA1C8713F}" destId="{DEEC0822-FA43-4C10-A49B-F6659D2FC6B6}" srcOrd="0" destOrd="0" presId="urn:microsoft.com/office/officeart/2008/layout/LinedList"/>
    <dgm:cxn modelId="{DEB03F69-5C6B-425A-9DA5-CA12A33318E9}" srcId="{5E1DCBD0-0A18-41FF-AA3D-8CA251361461}" destId="{6A5BE999-28B6-41F8-A637-DE63D1DCF67D}" srcOrd="2" destOrd="0" parTransId="{FAD0711E-5663-44E5-8CAD-8E3680E9392C}" sibTransId="{DD3E7EFC-C210-4C9F-9A1E-0458DD5258A3}"/>
    <dgm:cxn modelId="{6A0304FF-3DDE-4158-8769-B85FD377F06E}" srcId="{5E1DCBD0-0A18-41FF-AA3D-8CA251361461}" destId="{A19FB4D7-D6DE-4157-8CBE-4BCD42C7457B}" srcOrd="5" destOrd="0" parTransId="{B7A636C5-E038-49AB-AB8E-FEA2B1C13A62}" sibTransId="{8D010A99-488E-4AF3-ACFA-3D2B10C29B05}"/>
    <dgm:cxn modelId="{722C9C7C-3359-4E3C-A006-701E46B91770}" type="presOf" srcId="{5E1DCBD0-0A18-41FF-AA3D-8CA251361461}" destId="{5E0E6086-2DE9-431E-AB7A-357393156F66}" srcOrd="0" destOrd="0" presId="urn:microsoft.com/office/officeart/2008/layout/LinedList"/>
    <dgm:cxn modelId="{DD0B4FF5-C7E4-404C-8BA4-0DA2F852EA6E}" type="presParOf" srcId="{5E0E6086-2DE9-431E-AB7A-357393156F66}" destId="{0ACE455E-F913-4E80-AD20-C99DFD4019E5}" srcOrd="0" destOrd="0" presId="urn:microsoft.com/office/officeart/2008/layout/LinedList"/>
    <dgm:cxn modelId="{075B064C-EDE1-44D9-8076-46F6E9F893B0}" type="presParOf" srcId="{5E0E6086-2DE9-431E-AB7A-357393156F66}" destId="{140F1AE0-AA81-456A-8CDC-1AF265B49994}" srcOrd="1" destOrd="0" presId="urn:microsoft.com/office/officeart/2008/layout/LinedList"/>
    <dgm:cxn modelId="{D133D037-861D-4DEC-AC1F-5D606E63A553}" type="presParOf" srcId="{140F1AE0-AA81-456A-8CDC-1AF265B49994}" destId="{CC856B95-E816-4D65-A6BE-7369AD039B6E}" srcOrd="0" destOrd="0" presId="urn:microsoft.com/office/officeart/2008/layout/LinedList"/>
    <dgm:cxn modelId="{4B1BC3C7-7371-4399-9798-EA2B2F9C47DB}" type="presParOf" srcId="{140F1AE0-AA81-456A-8CDC-1AF265B49994}" destId="{50EF75ED-200A-44DB-90DF-2D500EF4EE5E}" srcOrd="1" destOrd="0" presId="urn:microsoft.com/office/officeart/2008/layout/LinedList"/>
    <dgm:cxn modelId="{FAB8280A-0DDB-4790-8D2E-D8B3F4EA2E37}" type="presParOf" srcId="{5E0E6086-2DE9-431E-AB7A-357393156F66}" destId="{1F84A143-7E2C-4EB2-96B5-CAEF0FC20EFA}" srcOrd="2" destOrd="0" presId="urn:microsoft.com/office/officeart/2008/layout/LinedList"/>
    <dgm:cxn modelId="{4FEFDFF7-EF72-4A5C-97B2-5C8B5A2D3FD7}" type="presParOf" srcId="{5E0E6086-2DE9-431E-AB7A-357393156F66}" destId="{5524EE39-5EE6-4BA5-895D-186B98F1D2CE}" srcOrd="3" destOrd="0" presId="urn:microsoft.com/office/officeart/2008/layout/LinedList"/>
    <dgm:cxn modelId="{5DD8841D-12D9-4372-BC8E-A0EB5CC1F10A}" type="presParOf" srcId="{5524EE39-5EE6-4BA5-895D-186B98F1D2CE}" destId="{A8511AC1-D2C5-4A42-BA32-D44906804DA8}" srcOrd="0" destOrd="0" presId="urn:microsoft.com/office/officeart/2008/layout/LinedList"/>
    <dgm:cxn modelId="{7BE902DA-B13B-481D-B7A4-647696810544}" type="presParOf" srcId="{5524EE39-5EE6-4BA5-895D-186B98F1D2CE}" destId="{5643D1E8-FE97-442D-A89E-ED7762CEC909}" srcOrd="1" destOrd="0" presId="urn:microsoft.com/office/officeart/2008/layout/LinedList"/>
    <dgm:cxn modelId="{7372B44B-63BE-4787-95A9-BC77041D9924}" type="presParOf" srcId="{5E0E6086-2DE9-431E-AB7A-357393156F66}" destId="{0D453EB4-BCDE-4BA9-8C90-B43A70823F7C}" srcOrd="4" destOrd="0" presId="urn:microsoft.com/office/officeart/2008/layout/LinedList"/>
    <dgm:cxn modelId="{BFD7BD7A-5925-482C-8574-A0B35253B876}" type="presParOf" srcId="{5E0E6086-2DE9-431E-AB7A-357393156F66}" destId="{E11C97CF-9304-4710-B32D-05A9FC57D312}" srcOrd="5" destOrd="0" presId="urn:microsoft.com/office/officeart/2008/layout/LinedList"/>
    <dgm:cxn modelId="{DA8147F5-5C4E-4F03-BD75-8EE5A8E6114E}" type="presParOf" srcId="{E11C97CF-9304-4710-B32D-05A9FC57D312}" destId="{45437A58-0618-4305-B6CD-95341C2CB0CF}" srcOrd="0" destOrd="0" presId="urn:microsoft.com/office/officeart/2008/layout/LinedList"/>
    <dgm:cxn modelId="{EA657F2A-E618-4E92-954B-55D70D946870}" type="presParOf" srcId="{E11C97CF-9304-4710-B32D-05A9FC57D312}" destId="{76BF1AE4-37FE-4F3C-B0E2-07C6A76272E5}" srcOrd="1" destOrd="0" presId="urn:microsoft.com/office/officeart/2008/layout/LinedList"/>
    <dgm:cxn modelId="{614EF646-E0B9-47FD-B5E4-AE600BC564FE}" type="presParOf" srcId="{5E0E6086-2DE9-431E-AB7A-357393156F66}" destId="{160E31BC-E375-4D7E-801F-43FB4ABE3051}" srcOrd="6" destOrd="0" presId="urn:microsoft.com/office/officeart/2008/layout/LinedList"/>
    <dgm:cxn modelId="{0D7D6391-F07D-4039-BFFE-51C07A307793}" type="presParOf" srcId="{5E0E6086-2DE9-431E-AB7A-357393156F66}" destId="{ACB498FD-B378-44D7-B246-7D5BD7CD3DC6}" srcOrd="7" destOrd="0" presId="urn:microsoft.com/office/officeart/2008/layout/LinedList"/>
    <dgm:cxn modelId="{E3648BB0-B0E0-434D-B7C0-F2105C6A5C12}" type="presParOf" srcId="{ACB498FD-B378-44D7-B246-7D5BD7CD3DC6}" destId="{4F2D1FCD-1B41-44A9-A391-D566647511A7}" srcOrd="0" destOrd="0" presId="urn:microsoft.com/office/officeart/2008/layout/LinedList"/>
    <dgm:cxn modelId="{3E1E53BA-54BE-44DA-8A82-B3C538B85629}" type="presParOf" srcId="{ACB498FD-B378-44D7-B246-7D5BD7CD3DC6}" destId="{1C9B8085-7126-4A63-8AFC-CDF7CD91DE79}" srcOrd="1" destOrd="0" presId="urn:microsoft.com/office/officeart/2008/layout/LinedList"/>
    <dgm:cxn modelId="{A3CE4721-14AC-43BE-A441-DAF49E8F98AA}" type="presParOf" srcId="{5E0E6086-2DE9-431E-AB7A-357393156F66}" destId="{DCE474AC-EC8A-4762-8E03-E8617047BB4D}" srcOrd="8" destOrd="0" presId="urn:microsoft.com/office/officeart/2008/layout/LinedList"/>
    <dgm:cxn modelId="{53F700E7-8B50-4F37-B48A-ED4B1C7CF6AC}" type="presParOf" srcId="{5E0E6086-2DE9-431E-AB7A-357393156F66}" destId="{764A7FE0-B115-4B31-BFC0-506F070112B5}" srcOrd="9" destOrd="0" presId="urn:microsoft.com/office/officeart/2008/layout/LinedList"/>
    <dgm:cxn modelId="{9E4217A3-EE79-408E-A4AF-0440715C3422}" type="presParOf" srcId="{764A7FE0-B115-4B31-BFC0-506F070112B5}" destId="{DEEC0822-FA43-4C10-A49B-F6659D2FC6B6}" srcOrd="0" destOrd="0" presId="urn:microsoft.com/office/officeart/2008/layout/LinedList"/>
    <dgm:cxn modelId="{6995520E-4E78-4AA7-93B9-3E7595843BC0}" type="presParOf" srcId="{764A7FE0-B115-4B31-BFC0-506F070112B5}" destId="{E50D8319-9CB4-4512-8571-A18FCB5EC7BA}" srcOrd="1" destOrd="0" presId="urn:microsoft.com/office/officeart/2008/layout/LinedList"/>
    <dgm:cxn modelId="{A597D999-C0DA-4B47-A06C-3AC956CBB502}" type="presParOf" srcId="{5E0E6086-2DE9-431E-AB7A-357393156F66}" destId="{EB272B76-2E3F-472A-86C7-2E9A73BAB295}" srcOrd="10" destOrd="0" presId="urn:microsoft.com/office/officeart/2008/layout/LinedList"/>
    <dgm:cxn modelId="{F0A42962-7721-4B63-A1D7-46F4389FEDC0}" type="presParOf" srcId="{5E0E6086-2DE9-431E-AB7A-357393156F66}" destId="{E2220184-7CBA-4A4E-964E-58C36AFFBA9E}" srcOrd="11" destOrd="0" presId="urn:microsoft.com/office/officeart/2008/layout/LinedList"/>
    <dgm:cxn modelId="{BF15EAD7-936B-4A52-8557-5D152E207690}" type="presParOf" srcId="{E2220184-7CBA-4A4E-964E-58C36AFFBA9E}" destId="{87ED49DA-E75E-4236-9A5D-03AAC272DDE6}" srcOrd="0" destOrd="0" presId="urn:microsoft.com/office/officeart/2008/layout/LinedList"/>
    <dgm:cxn modelId="{EEDA5EEC-AC4A-4003-A1E5-432BBEA84403}" type="presParOf" srcId="{E2220184-7CBA-4A4E-964E-58C36AFFBA9E}" destId="{6FD8F82F-9B77-4723-99BB-D1D47EBCDC5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ACE455E-F913-4E80-AD20-C99DFD4019E5}">
      <dsp:nvSpPr>
        <dsp:cNvPr id="0" name=""/>
        <dsp:cNvSpPr/>
      </dsp:nvSpPr>
      <dsp:spPr>
        <a:xfrm>
          <a:off x="0" y="2125"/>
          <a:ext cx="788670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856B95-E816-4D65-A6BE-7369AD039B6E}">
      <dsp:nvSpPr>
        <dsp:cNvPr id="0" name=""/>
        <dsp:cNvSpPr/>
      </dsp:nvSpPr>
      <dsp:spPr>
        <a:xfrm>
          <a:off x="0" y="2125"/>
          <a:ext cx="7886700" cy="724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N</a:t>
          </a:r>
          <a:r>
            <a:rPr lang="sr-Latn-RS" sz="2800" kern="1200" dirty="0" smtClean="0"/>
            <a:t>aziv predmeta: </a:t>
          </a:r>
          <a:r>
            <a:rPr lang="sr-Latn-RS" sz="2800" b="0" u="sng" kern="12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Engleski jezik u informatici </a:t>
          </a:r>
          <a:endParaRPr lang="en-US" sz="2800" b="0" u="sng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0" y="2125"/>
        <a:ext cx="7886700" cy="724715"/>
      </dsp:txXfrm>
    </dsp:sp>
    <dsp:sp modelId="{1F84A143-7E2C-4EB2-96B5-CAEF0FC20EFA}">
      <dsp:nvSpPr>
        <dsp:cNvPr id="0" name=""/>
        <dsp:cNvSpPr/>
      </dsp:nvSpPr>
      <dsp:spPr>
        <a:xfrm>
          <a:off x="0" y="726840"/>
          <a:ext cx="788670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511AC1-D2C5-4A42-BA32-D44906804DA8}">
      <dsp:nvSpPr>
        <dsp:cNvPr id="0" name=""/>
        <dsp:cNvSpPr/>
      </dsp:nvSpPr>
      <dsp:spPr>
        <a:xfrm>
          <a:off x="0" y="726840"/>
          <a:ext cx="7886700" cy="724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N</a:t>
          </a:r>
          <a:r>
            <a:rPr lang="sr-Latn-RS" sz="2800" kern="1200" dirty="0" smtClean="0"/>
            <a:t>ivo studija: </a:t>
          </a:r>
          <a:r>
            <a:rPr lang="sr-Latn-RS" sz="2800" kern="12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Master akademske studije</a:t>
          </a:r>
          <a:endParaRPr lang="en-US" sz="2800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0" y="726840"/>
        <a:ext cx="7886700" cy="724715"/>
      </dsp:txXfrm>
    </dsp:sp>
    <dsp:sp modelId="{0D453EB4-BCDE-4BA9-8C90-B43A70823F7C}">
      <dsp:nvSpPr>
        <dsp:cNvPr id="0" name=""/>
        <dsp:cNvSpPr/>
      </dsp:nvSpPr>
      <dsp:spPr>
        <a:xfrm>
          <a:off x="0" y="1451556"/>
          <a:ext cx="788670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437A58-0618-4305-B6CD-95341C2CB0CF}">
      <dsp:nvSpPr>
        <dsp:cNvPr id="0" name=""/>
        <dsp:cNvSpPr/>
      </dsp:nvSpPr>
      <dsp:spPr>
        <a:xfrm>
          <a:off x="0" y="1451556"/>
          <a:ext cx="7886700" cy="724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800" kern="1200" dirty="0" smtClean="0"/>
            <a:t>Studijski program: </a:t>
          </a:r>
          <a:r>
            <a:rPr lang="sr-Latn-RS" sz="2800" kern="12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Finansijsko inženjerstvo</a:t>
          </a:r>
          <a:endParaRPr lang="en-US" sz="2800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0" y="1451556"/>
        <a:ext cx="7886700" cy="724715"/>
      </dsp:txXfrm>
    </dsp:sp>
    <dsp:sp modelId="{160E31BC-E375-4D7E-801F-43FB4ABE3051}">
      <dsp:nvSpPr>
        <dsp:cNvPr id="0" name=""/>
        <dsp:cNvSpPr/>
      </dsp:nvSpPr>
      <dsp:spPr>
        <a:xfrm>
          <a:off x="0" y="2176271"/>
          <a:ext cx="788670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2D1FCD-1B41-44A9-A391-D566647511A7}">
      <dsp:nvSpPr>
        <dsp:cNvPr id="0" name=""/>
        <dsp:cNvSpPr/>
      </dsp:nvSpPr>
      <dsp:spPr>
        <a:xfrm>
          <a:off x="0" y="2176271"/>
          <a:ext cx="7886700" cy="724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100" kern="1200"/>
        </a:p>
      </dsp:txBody>
      <dsp:txXfrm>
        <a:off x="0" y="2176271"/>
        <a:ext cx="7886700" cy="724715"/>
      </dsp:txXfrm>
    </dsp:sp>
    <dsp:sp modelId="{DCE474AC-EC8A-4762-8E03-E8617047BB4D}">
      <dsp:nvSpPr>
        <dsp:cNvPr id="0" name=""/>
        <dsp:cNvSpPr/>
      </dsp:nvSpPr>
      <dsp:spPr>
        <a:xfrm>
          <a:off x="0" y="2900987"/>
          <a:ext cx="788670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EC0822-FA43-4C10-A49B-F6659D2FC6B6}">
      <dsp:nvSpPr>
        <dsp:cNvPr id="0" name=""/>
        <dsp:cNvSpPr/>
      </dsp:nvSpPr>
      <dsp:spPr>
        <a:xfrm>
          <a:off x="0" y="2900987"/>
          <a:ext cx="7886700" cy="724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i="1" kern="1200" dirty="0"/>
        </a:p>
      </dsp:txBody>
      <dsp:txXfrm>
        <a:off x="0" y="2900987"/>
        <a:ext cx="7886700" cy="724715"/>
      </dsp:txXfrm>
    </dsp:sp>
    <dsp:sp modelId="{EB272B76-2E3F-472A-86C7-2E9A73BAB295}">
      <dsp:nvSpPr>
        <dsp:cNvPr id="0" name=""/>
        <dsp:cNvSpPr/>
      </dsp:nvSpPr>
      <dsp:spPr>
        <a:xfrm>
          <a:off x="0" y="3625703"/>
          <a:ext cx="788670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ED49DA-E75E-4236-9A5D-03AAC272DDE6}">
      <dsp:nvSpPr>
        <dsp:cNvPr id="0" name=""/>
        <dsp:cNvSpPr/>
      </dsp:nvSpPr>
      <dsp:spPr>
        <a:xfrm>
          <a:off x="0" y="3625703"/>
          <a:ext cx="7886700" cy="724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/>
        </a:p>
      </dsp:txBody>
      <dsp:txXfrm>
        <a:off x="0" y="3625703"/>
        <a:ext cx="7886700" cy="7247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1625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4191996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52421"/>
            <a:ext cx="7772400" cy="462756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277662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46" indent="-171446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79" indent="-185733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337" indent="-171446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83" indent="-171446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9518861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52421"/>
            <a:ext cx="7772400" cy="462756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46" indent="-171446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92" indent="-171446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337" indent="-171446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83" indent="-171446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4209360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52421"/>
            <a:ext cx="3810000" cy="452596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52421"/>
            <a:ext cx="3810000" cy="452596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1429670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1"/>
            <a:ext cx="3810000" cy="452596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1"/>
            <a:ext cx="3810000" cy="452596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2001611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96144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560285"/>
            <a:ext cx="3811588" cy="4565877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296144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560285"/>
            <a:ext cx="3813174" cy="4565877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11439521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9228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803371"/>
            <a:ext cx="3811588" cy="4368831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9228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803371"/>
            <a:ext cx="3813174" cy="4368831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41354587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8491157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1896961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94427" y="6184542"/>
            <a:ext cx="2267713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349207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1978672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2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2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05485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35087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63315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91544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31367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5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5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5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5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921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2946211348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3144564981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19599194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9069599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1793190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405595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94427" y="6184542"/>
            <a:ext cx="2267713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63182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1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1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1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1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1831086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3055281"/>
            <a:ext cx="1831086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3055281"/>
            <a:ext cx="1831086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3055281"/>
            <a:ext cx="1831086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6545733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1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1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1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1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1831086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3055281"/>
            <a:ext cx="1831086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3055281"/>
            <a:ext cx="1831086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3055281"/>
            <a:ext cx="1831086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26107107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2496312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055281"/>
            <a:ext cx="2496312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055281"/>
            <a:ext cx="2496312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767765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2496312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055281"/>
            <a:ext cx="2496312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055281"/>
            <a:ext cx="2496312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55749267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3813048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055281"/>
            <a:ext cx="3813048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129168133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5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3813048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055281"/>
            <a:ext cx="3813048" cy="298833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105125092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397001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397001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397001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397001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4717008"/>
            <a:ext cx="1831086" cy="1326605"/>
          </a:xfrm>
        </p:spPr>
        <p:txBody>
          <a:bodyPr/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021965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397001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397001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397001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397001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4717008"/>
            <a:ext cx="1831086" cy="1326605"/>
          </a:xfrm>
        </p:spPr>
        <p:txBody>
          <a:bodyPr/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40347416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20990"/>
            <a:ext cx="2496312" cy="1370248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720990"/>
            <a:ext cx="2496312" cy="1370248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720990"/>
            <a:ext cx="2496312" cy="1370248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83778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20990"/>
            <a:ext cx="2496312" cy="1370248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720990"/>
            <a:ext cx="2496312" cy="1370248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720990"/>
            <a:ext cx="2496312" cy="1370248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1641781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94427" y="6184542"/>
            <a:ext cx="2267713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1806493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4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2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04406"/>
            <a:ext cx="3813048" cy="1339207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704406"/>
            <a:ext cx="3813048" cy="1339207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4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2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70100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4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2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04406"/>
            <a:ext cx="3813048" cy="1339207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704406"/>
            <a:ext cx="3813048" cy="1339207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4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2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313578439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4592048"/>
            <a:ext cx="1831086" cy="107106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4592048"/>
            <a:ext cx="1831086" cy="107106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4592048"/>
            <a:ext cx="1831086" cy="107106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4592048"/>
            <a:ext cx="1831086" cy="107106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8087994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4592048"/>
            <a:ext cx="1831086" cy="107106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4592048"/>
            <a:ext cx="1831086" cy="107106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4592048"/>
            <a:ext cx="1831086" cy="107106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4592048"/>
            <a:ext cx="1831086" cy="107106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28652169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822880"/>
            <a:ext cx="2496312" cy="84023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4822880"/>
            <a:ext cx="2496312" cy="840230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4822880"/>
            <a:ext cx="2496312" cy="84023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8681605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822880"/>
            <a:ext cx="2496312" cy="84023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4822880"/>
            <a:ext cx="2496312" cy="840230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4822880"/>
            <a:ext cx="2496312" cy="84023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395692724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5053712"/>
            <a:ext cx="3813048" cy="60939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5053712"/>
            <a:ext cx="3813048" cy="609398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256367780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5053712"/>
            <a:ext cx="3813048" cy="60939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5053712"/>
            <a:ext cx="3813048" cy="609398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252798254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970007"/>
            <a:ext cx="1831086" cy="107106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970007"/>
            <a:ext cx="1831086" cy="107106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970007"/>
            <a:ext cx="1831086" cy="107106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970007"/>
            <a:ext cx="1831086" cy="107106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1831086" cy="1713558"/>
          </a:xfrm>
        </p:spPr>
        <p:txBody>
          <a:bodyPr/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246921614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970007"/>
            <a:ext cx="1831086" cy="107106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970007"/>
            <a:ext cx="1831086" cy="107106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970007"/>
            <a:ext cx="1831086" cy="107106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970007"/>
            <a:ext cx="1831086" cy="107106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1831086" cy="1713558"/>
          </a:xfrm>
        </p:spPr>
        <p:txBody>
          <a:bodyPr/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2355574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94427" y="6184542"/>
            <a:ext cx="2267713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9449965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200839"/>
            <a:ext cx="2496312" cy="84023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200839"/>
            <a:ext cx="2496312" cy="840230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3200839"/>
            <a:ext cx="2496312" cy="84023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2496312" cy="175069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212305"/>
            <a:ext cx="2496312" cy="175069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212305"/>
            <a:ext cx="2496312" cy="175069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267074892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200839"/>
            <a:ext cx="2496312" cy="84023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200839"/>
            <a:ext cx="2496312" cy="840230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3200839"/>
            <a:ext cx="2496312" cy="84023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2496312" cy="175069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212305"/>
            <a:ext cx="2496312" cy="175069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212305"/>
            <a:ext cx="2496312" cy="1750692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290715585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431671"/>
            <a:ext cx="3813048" cy="60939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431671"/>
            <a:ext cx="3813048" cy="609398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3813048" cy="1703066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212305"/>
            <a:ext cx="3813048" cy="1703066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257928760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5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431671"/>
            <a:ext cx="3813048" cy="60939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431671"/>
            <a:ext cx="3813048" cy="609398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50">
                <a:solidFill>
                  <a:srgbClr val="FFFFFF"/>
                </a:solidFill>
              </a:defRPr>
            </a:lvl2pPr>
            <a:lvl3pPr marL="257175" indent="-128588">
              <a:defRPr sz="1050">
                <a:solidFill>
                  <a:srgbClr val="FFFFFF"/>
                </a:solidFill>
              </a:defRPr>
            </a:lvl3pPr>
            <a:lvl4pPr marL="385763" indent="-128588">
              <a:defRPr sz="1050">
                <a:solidFill>
                  <a:srgbClr val="FFFFFF"/>
                </a:solidFill>
              </a:defRPr>
            </a:lvl4pPr>
            <a:lvl5pPr marL="557213" indent="-171450">
              <a:defRPr sz="105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3813048" cy="1703066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212305"/>
            <a:ext cx="3813048" cy="1703066"/>
          </a:xfrm>
        </p:spPr>
        <p:txBody>
          <a:bodyPr/>
          <a:lstStyle>
            <a:lvl1pPr marL="0" indent="0">
              <a:buNone/>
              <a:defRPr sz="1575"/>
            </a:lvl1pPr>
            <a:lvl2pPr marL="128588" indent="-128588">
              <a:buFont typeface="Arial" panose="020B0604020202020204" pitchFamily="34" charset="0"/>
              <a:buChar char="•"/>
              <a:defRPr sz="1050"/>
            </a:lvl2pPr>
            <a:lvl3pPr marL="257175" indent="-128588">
              <a:defRPr sz="1050"/>
            </a:lvl3pPr>
            <a:lvl4pPr marL="385763" indent="-128588"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95154080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5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315354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5" y="315354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315354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4667305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5" y="4667305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4667305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48777419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5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315354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5" y="315354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315354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4667305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5" y="4667305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4667305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24673805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15354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153547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4" y="4667305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4667304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2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108010400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15354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153547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4" y="4667305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4667304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2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418890732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886577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886576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153546258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886577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886576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741556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94427" y="6184542"/>
            <a:ext cx="2267713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4745540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1150616" cy="115214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0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639790"/>
            <a:ext cx="1150616" cy="115214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7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1150616" cy="115214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0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3886577"/>
            <a:ext cx="1150616" cy="115214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7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42353602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1150616" cy="115214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0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639790"/>
            <a:ext cx="1150616" cy="115214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7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1150616" cy="115214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0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3886577"/>
            <a:ext cx="1150616" cy="115214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7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5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27816467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08802" y="1639790"/>
            <a:ext cx="1378180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1" y="3256993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847505" y="1639790"/>
            <a:ext cx="1378180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4" y="3256993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686208" y="1639789"/>
            <a:ext cx="1378180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7" y="3256993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184096209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1" y="3256993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4" y="3256993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7" y="3256993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08802" y="1639790"/>
            <a:ext cx="1378180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847505" y="1639790"/>
            <a:ext cx="1378180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686208" y="1639789"/>
            <a:ext cx="1378180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3489808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50552" y="1639790"/>
            <a:ext cx="1380744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3256993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853449" y="1639790"/>
            <a:ext cx="1380744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7" y="3256993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956346" y="1639790"/>
            <a:ext cx="1380744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3256993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059242" y="1639789"/>
            <a:ext cx="1380744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1" y="3256993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24527730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3256993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7" y="3256993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3256993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1" y="3256993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50" i="1"/>
            </a:lvl2pPr>
            <a:lvl3pPr marL="0" indent="0" algn="ctr">
              <a:buNone/>
              <a:defRPr sz="1050"/>
            </a:lvl3pPr>
            <a:lvl4pPr marL="385763" indent="-128588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50552" y="1639790"/>
            <a:ext cx="1380744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853449" y="1639790"/>
            <a:ext cx="1380744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956346" y="1639790"/>
            <a:ext cx="1380744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059242" y="1639789"/>
            <a:ext cx="1380744" cy="1380744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7733013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268759"/>
            <a:ext cx="1764195" cy="353568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93478" y="1268759"/>
            <a:ext cx="1764195" cy="353568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2600782" y="1268759"/>
            <a:ext cx="1859858" cy="353568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050"/>
            </a:lvl2pPr>
            <a:lvl3pPr marL="113110" indent="-113110">
              <a:defRPr sz="1050"/>
            </a:lvl3pPr>
            <a:lvl4pPr marL="301229" indent="-155972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598342" y="1268759"/>
            <a:ext cx="1859858" cy="3535680"/>
          </a:xfrm>
        </p:spPr>
        <p:txBody>
          <a:bodyPr>
            <a:noAutofit/>
          </a:bodyPr>
          <a:lstStyle>
            <a:lvl1pPr marL="0" indent="0">
              <a:buNone/>
              <a:defRPr sz="105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050"/>
            </a:lvl2pPr>
            <a:lvl3pPr marL="113110" indent="-113110">
              <a:defRPr sz="1050"/>
            </a:lvl3pPr>
            <a:lvl4pPr marL="301229" indent="-155972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85801" y="4980566"/>
            <a:ext cx="3774839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693479" y="4980566"/>
            <a:ext cx="3764722" cy="958851"/>
          </a:xfrm>
        </p:spPr>
        <p:txBody>
          <a:bodyPr>
            <a:noAutofit/>
          </a:bodyPr>
          <a:lstStyle>
            <a:lvl1pPr marL="0" indent="0">
              <a:buNone/>
              <a:defRPr sz="1050"/>
            </a:lvl1pPr>
            <a:lvl2pPr marL="114297" indent="-114297">
              <a:buFont typeface="Arial" panose="020B0604020202020204" pitchFamily="34" charset="0"/>
              <a:buChar char="•"/>
              <a:defRPr sz="1050"/>
            </a:lvl2pPr>
            <a:lvl3pPr marL="228594" indent="-114297">
              <a:defRPr sz="1050"/>
            </a:lvl3pPr>
            <a:lvl4pPr marL="400040" indent="-171446">
              <a:defRPr sz="1050"/>
            </a:lvl4pPr>
            <a:lvl5pPr marL="571486" indent="-171446"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889947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94427" y="6184542"/>
            <a:ext cx="2267713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19342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94427" y="6184542"/>
            <a:ext cx="2267713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50651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94427" y="6184542"/>
            <a:ext cx="2267713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92098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theme" Target="../theme/theme1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Slide Number Placeholder 5"/>
          <p:cNvSpPr txBox="1">
            <a:spLocks/>
          </p:cNvSpPr>
          <p:nvPr userDrawn="1"/>
        </p:nvSpPr>
        <p:spPr>
          <a:xfrm>
            <a:off x="814963" y="6293087"/>
            <a:ext cx="139424" cy="328295"/>
          </a:xfrm>
          <a:prstGeom prst="rect">
            <a:avLst/>
          </a:prstGeom>
        </p:spPr>
        <p:txBody>
          <a:bodyPr vert="horz" wrap="none" lIns="121920" tIns="60960" rIns="121920" bIns="609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1200" smtClean="0">
                <a:solidFill>
                  <a:schemeClr val="tx1"/>
                </a:solidFill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 userDrawn="1"/>
        </p:nvSpPr>
        <p:spPr>
          <a:xfrm>
            <a:off x="718075" y="6290644"/>
            <a:ext cx="3332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7" name="Oval 26"/>
          <p:cNvSpPr/>
          <p:nvPr userDrawn="1"/>
        </p:nvSpPr>
        <p:spPr>
          <a:xfrm>
            <a:off x="281861" y="6290644"/>
            <a:ext cx="3332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8" name="Rectangle 9"/>
          <p:cNvSpPr/>
          <p:nvPr userDrawn="1"/>
        </p:nvSpPr>
        <p:spPr>
          <a:xfrm rot="2700000">
            <a:off x="426720" y="6412186"/>
            <a:ext cx="90117" cy="90117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9" name="Oval 28"/>
          <p:cNvSpPr/>
          <p:nvPr userDrawn="1"/>
        </p:nvSpPr>
        <p:spPr>
          <a:xfrm rot="10800000">
            <a:off x="1154288" y="6290644"/>
            <a:ext cx="3332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30" name="Rectangle 9"/>
          <p:cNvSpPr/>
          <p:nvPr userDrawn="1"/>
        </p:nvSpPr>
        <p:spPr>
          <a:xfrm rot="13500000">
            <a:off x="1252512" y="6412186"/>
            <a:ext cx="90117" cy="90117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7" name="Action Button: Forward or Next 16">
            <a:hlinkClick r:id="" action="ppaction://hlinkshowjump?jump=nextslide" highlightClick="1"/>
          </p:cNvPr>
          <p:cNvSpPr/>
          <p:nvPr userDrawn="1"/>
        </p:nvSpPr>
        <p:spPr>
          <a:xfrm>
            <a:off x="1127078" y="6259096"/>
            <a:ext cx="402336" cy="402336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9" name="Action Button: Back or Previous 18">
            <a:hlinkClick r:id="" action="ppaction://hlinkshowjump?jump=previousslide" highlightClick="1"/>
          </p:cNvPr>
          <p:cNvSpPr/>
          <p:nvPr userDrawn="1"/>
        </p:nvSpPr>
        <p:spPr>
          <a:xfrm>
            <a:off x="249959" y="6251322"/>
            <a:ext cx="402336" cy="402336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6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94428" y="6185944"/>
            <a:ext cx="2267712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906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  <p:sldLayoutId id="2147483712" r:id="rId52"/>
    <p:sldLayoutId id="2147483713" r:id="rId53"/>
    <p:sldLayoutId id="2147483714" r:id="rId54"/>
    <p:sldLayoutId id="2147483715" r:id="rId55"/>
    <p:sldLayoutId id="2147483716" r:id="rId56"/>
    <p:sldLayoutId id="2147483717" r:id="rId57"/>
    <p:sldLayoutId id="2147483718" r:id="rId58"/>
    <p:sldLayoutId id="2147483719" r:id="rId59"/>
    <p:sldLayoutId id="2147483720" r:id="rId60"/>
    <p:sldLayoutId id="2147483721" r:id="rId61"/>
    <p:sldLayoutId id="2147483722" r:id="rId62"/>
    <p:sldLayoutId id="2147483723" r:id="rId63"/>
    <p:sldLayoutId id="2147483724" r:id="rId64"/>
    <p:sldLayoutId id="2147483725" r:id="rId65"/>
    <p:sldLayoutId id="2147483726" r:id="rId66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http://eng.fon.rs/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0.xml"/><Relationship Id="rId5" Type="http://schemas.openxmlformats.org/officeDocument/2006/relationships/hyperlink" Target="mailto:jelena.andjelkovic@fon.bg.ac.rs" TargetMode="External"/><Relationship Id="rId4" Type="http://schemas.openxmlformats.org/officeDocument/2006/relationships/hyperlink" Target="mailto:marija.mer&#353;nik@fon.bg.ac.r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RS" sz="4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Engleski jezik u finansijama </a:t>
            </a:r>
            <a:endParaRPr lang="en-US" sz="40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b="1" dirty="0" smtClean="0"/>
              <a:t>Prezentacija predmeta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955A2079-FA98-4876-80F0-72364A7D2E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052E6F1-BBB2-BFC2-B00C-A840BD6EA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57189"/>
            <a:ext cx="7886700" cy="1133499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O</a:t>
            </a:r>
            <a:r>
              <a:rPr lang="sr-Latn-RS" sz="36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snovne informacije</a:t>
            </a:r>
            <a:endParaRPr lang="en-US" sz="36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7007C838-0628-6D1D-E763-5E8F6A1B9A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92503180"/>
              </p:ext>
            </p:extLst>
          </p:nvPr>
        </p:nvGraphicFramePr>
        <p:xfrm>
          <a:off x="609600" y="1828800"/>
          <a:ext cx="78867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85800" y="5486401"/>
            <a:ext cx="76200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2800" dirty="0" smtClean="0">
                <a:hlinkClick r:id="rId7"/>
              </a:rPr>
              <a:t>http://eng.fon.rs/</a:t>
            </a:r>
            <a:endParaRPr lang="en-US" sz="2800" i="1" dirty="0" smtClean="0"/>
          </a:p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914400" y="4114800"/>
            <a:ext cx="70866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sr-Latn-RS" sz="2800" dirty="0" smtClean="0"/>
              <a:t>Status predmeta: </a:t>
            </a:r>
            <a:r>
              <a:rPr lang="sr-Latn-RS" sz="2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izborni</a:t>
            </a:r>
            <a:r>
              <a:rPr lang="sr-Latn-RS" sz="2800" i="1" dirty="0" smtClean="0"/>
              <a:t> </a:t>
            </a:r>
            <a:endParaRPr lang="en-US" sz="28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1219200" y="4876800"/>
            <a:ext cx="662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800" dirty="0" smtClean="0"/>
              <a:t>Broj ESPB: </a:t>
            </a:r>
            <a:r>
              <a:rPr lang="sr-Latn-RS" sz="2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6</a:t>
            </a:r>
            <a:endParaRPr lang="en-US" sz="28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039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Cilj</a:t>
            </a:r>
            <a:r>
              <a:rPr lang="sr-Latn-RS" sz="36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predmeta </a:t>
            </a:r>
            <a:endParaRPr lang="en-US" sz="36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r>
              <a:rPr lang="sr-Latn-RS" sz="2400" dirty="0" smtClean="0"/>
              <a:t>Osposobljavanje studenata za aktivno korišćenje engleskog jezika i stručne terminologije iz oblasti finansija, finansijskog menadžmenta i srodnih oblasti u realnim poslovnim situacijama </a:t>
            </a:r>
          </a:p>
          <a:p>
            <a:endParaRPr lang="sr-Latn-RS" sz="2400" dirty="0" smtClean="0"/>
          </a:p>
          <a:p>
            <a:r>
              <a:rPr lang="sr-Latn-RS" sz="2400" dirty="0" smtClean="0"/>
              <a:t>Razvoj veština usmene i pisane komunikacije na stručnom engleskom jeziku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6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Ishod predmeta </a:t>
            </a:r>
            <a:endParaRPr lang="en-US" sz="36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Studenti će zahvljujući ovom predmetu:</a:t>
            </a:r>
          </a:p>
          <a:p>
            <a:pPr>
              <a:buFont typeface="Courier New" pitchFamily="49" charset="0"/>
              <a:buChar char="o"/>
            </a:pPr>
            <a:r>
              <a:rPr lang="en-US" sz="2000" dirty="0" smtClean="0"/>
              <a:t>U</a:t>
            </a:r>
            <a:r>
              <a:rPr lang="sr-Latn-RS" sz="2000" dirty="0" smtClean="0"/>
              <a:t>svojiti znanja relevantne stručne terminologije iz oblasti finansija,</a:t>
            </a:r>
          </a:p>
          <a:p>
            <a:pPr>
              <a:buFont typeface="Courier New" pitchFamily="49" charset="0"/>
              <a:buChar char="o"/>
            </a:pPr>
            <a:r>
              <a:rPr lang="en-US" sz="2000" dirty="0" smtClean="0"/>
              <a:t>R</a:t>
            </a:r>
            <a:r>
              <a:rPr lang="sr-Latn-RS" sz="2000" dirty="0" smtClean="0"/>
              <a:t>azviti potrebne produktivne jezičke veštine,</a:t>
            </a:r>
          </a:p>
          <a:p>
            <a:pPr>
              <a:buFont typeface="Courier New" pitchFamily="49" charset="0"/>
              <a:buChar char="o"/>
            </a:pPr>
            <a:r>
              <a:rPr lang="en-US" sz="2000" dirty="0" smtClean="0"/>
              <a:t>U</a:t>
            </a:r>
            <a:r>
              <a:rPr lang="sr-Latn-RS" sz="2000" dirty="0" smtClean="0"/>
              <a:t>spešno tumačiti i sažimati autentične stručne tekstove na engleskom jeziku, </a:t>
            </a:r>
          </a:p>
          <a:p>
            <a:pPr>
              <a:buFont typeface="Courier New" pitchFamily="49" charset="0"/>
              <a:buChar char="o"/>
            </a:pPr>
            <a:r>
              <a:rPr lang="en-US" sz="2000" dirty="0" smtClean="0"/>
              <a:t>A</a:t>
            </a:r>
            <a:r>
              <a:rPr lang="sr-Latn-RS" sz="2000" dirty="0" smtClean="0"/>
              <a:t>rgumentovano diskutovati na stručne teme, </a:t>
            </a:r>
          </a:p>
          <a:p>
            <a:pPr>
              <a:buFont typeface="Courier New" pitchFamily="49" charset="0"/>
              <a:buChar char="o"/>
            </a:pPr>
            <a:r>
              <a:rPr lang="en-US" sz="2000" dirty="0" smtClean="0"/>
              <a:t>A</a:t>
            </a:r>
            <a:r>
              <a:rPr lang="sr-Latn-RS" sz="2000" dirty="0" smtClean="0"/>
              <a:t>ktivno slušati i umeti da reprodukuju sadržaj audio materijala na stručne teme, </a:t>
            </a:r>
          </a:p>
          <a:p>
            <a:pPr>
              <a:buFont typeface="Courier New" pitchFamily="49" charset="0"/>
              <a:buChar char="o"/>
            </a:pPr>
            <a:r>
              <a:rPr lang="en-US" sz="2000" dirty="0" smtClean="0"/>
              <a:t>P</a:t>
            </a:r>
            <a:r>
              <a:rPr lang="sr-Latn-RS" sz="2000" dirty="0" smtClean="0"/>
              <a:t>isati kraće tekstove i </a:t>
            </a:r>
          </a:p>
          <a:p>
            <a:pPr>
              <a:buFont typeface="Courier New" pitchFamily="49" charset="0"/>
              <a:buChar char="o"/>
            </a:pPr>
            <a:r>
              <a:rPr lang="en-US" sz="2000" dirty="0" smtClean="0"/>
              <a:t>U</a:t>
            </a:r>
            <a:r>
              <a:rPr lang="sr-Latn-RS" sz="2000" dirty="0" smtClean="0"/>
              <a:t>meti da praktično primene stečena znanja i veštine u realnim poslovnim situacijama prilikom usmene i pisane komunikacije na engleskom jeziku.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Teme </a:t>
            </a:r>
            <a:endParaRPr lang="en-US" sz="32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i="1" dirty="0" smtClean="0"/>
              <a:t>Introduction </a:t>
            </a:r>
            <a:r>
              <a:rPr lang="en-US" sz="2000" i="1" dirty="0" smtClean="0"/>
              <a:t>to English for Finance (basic terms, figures, numbers &amp; trends</a:t>
            </a:r>
            <a:r>
              <a:rPr lang="en-US" sz="2000" i="1" dirty="0" smtClean="0"/>
              <a:t>)</a:t>
            </a:r>
            <a:r>
              <a:rPr lang="sr-Latn-RS" sz="2000" i="1" dirty="0" smtClean="0"/>
              <a:t>,</a:t>
            </a:r>
            <a:r>
              <a:rPr lang="en-US" sz="2000" i="1" dirty="0" smtClean="0"/>
              <a:t> </a:t>
            </a:r>
            <a:endParaRPr lang="sr-Latn-RS" sz="2000" i="1" dirty="0" smtClean="0"/>
          </a:p>
          <a:p>
            <a:r>
              <a:rPr lang="en-US" sz="2000" i="1" dirty="0" smtClean="0"/>
              <a:t>International finance </a:t>
            </a:r>
            <a:r>
              <a:rPr lang="en-US" sz="2000" i="1" dirty="0" smtClean="0"/>
              <a:t>and financial </a:t>
            </a:r>
            <a:r>
              <a:rPr lang="en-US" sz="2000" i="1" dirty="0" smtClean="0"/>
              <a:t>industry</a:t>
            </a:r>
            <a:r>
              <a:rPr lang="sr-Latn-RS" sz="2000" i="1" dirty="0" smtClean="0"/>
              <a:t>,</a:t>
            </a:r>
          </a:p>
          <a:p>
            <a:r>
              <a:rPr lang="en-US" sz="2000" i="1" dirty="0" smtClean="0"/>
              <a:t>Banking</a:t>
            </a:r>
            <a:r>
              <a:rPr lang="sr-Latn-RS" sz="2000" i="1" dirty="0" smtClean="0"/>
              <a:t>,</a:t>
            </a:r>
            <a:r>
              <a:rPr lang="en-US" sz="2000" i="1" dirty="0" smtClean="0"/>
              <a:t> </a:t>
            </a:r>
            <a:endParaRPr lang="sr-Latn-RS" sz="2000" i="1" dirty="0" smtClean="0"/>
          </a:p>
          <a:p>
            <a:r>
              <a:rPr lang="en-US" sz="2000" i="1" dirty="0" smtClean="0"/>
              <a:t>Accounting</a:t>
            </a:r>
            <a:r>
              <a:rPr lang="sr-Latn-RS" sz="2000" i="1" dirty="0" smtClean="0"/>
              <a:t>,</a:t>
            </a:r>
          </a:p>
          <a:p>
            <a:r>
              <a:rPr lang="en-US" sz="2000" i="1" dirty="0" smtClean="0"/>
              <a:t>Financial </a:t>
            </a:r>
            <a:r>
              <a:rPr lang="en-US" sz="2000" i="1" dirty="0" smtClean="0"/>
              <a:t>statements</a:t>
            </a:r>
            <a:r>
              <a:rPr lang="sr-Latn-RS" sz="2000" i="1" dirty="0" smtClean="0"/>
              <a:t>,</a:t>
            </a:r>
            <a:r>
              <a:rPr lang="en-US" sz="2000" i="1" dirty="0" smtClean="0"/>
              <a:t> </a:t>
            </a:r>
            <a:endParaRPr lang="sr-Latn-RS" sz="2000" i="1" dirty="0" smtClean="0"/>
          </a:p>
          <a:p>
            <a:r>
              <a:rPr lang="en-US" sz="2000" i="1" dirty="0" smtClean="0"/>
              <a:t>Auditing</a:t>
            </a:r>
            <a:r>
              <a:rPr lang="sr-Latn-RS" sz="2000" i="1" dirty="0" smtClean="0"/>
              <a:t>,</a:t>
            </a:r>
          </a:p>
          <a:p>
            <a:r>
              <a:rPr lang="en-US" sz="2000" i="1" dirty="0" smtClean="0"/>
              <a:t>Stock markets</a:t>
            </a:r>
            <a:r>
              <a:rPr lang="sr-Latn-RS" sz="2000" i="1" dirty="0" smtClean="0"/>
              <a:t>,</a:t>
            </a:r>
          </a:p>
          <a:p>
            <a:r>
              <a:rPr lang="en-US" sz="2000" i="1" dirty="0" smtClean="0"/>
              <a:t> Mergers</a:t>
            </a:r>
            <a:r>
              <a:rPr lang="en-US" sz="2000" i="1" dirty="0" smtClean="0"/>
              <a:t>, acquisitions and </a:t>
            </a:r>
            <a:r>
              <a:rPr lang="en-US" sz="2000" i="1" dirty="0" smtClean="0"/>
              <a:t>buyouts</a:t>
            </a:r>
            <a:r>
              <a:rPr lang="sr-Latn-RS" sz="2000" i="1" dirty="0" smtClean="0"/>
              <a:t>,</a:t>
            </a:r>
            <a:endParaRPr lang="sr-Latn-RS" sz="2000" i="1" dirty="0" smtClean="0"/>
          </a:p>
          <a:p>
            <a:r>
              <a:rPr lang="sr-Latn-RS" sz="2000" i="1" dirty="0" smtClean="0"/>
              <a:t>Business </a:t>
            </a:r>
            <a:r>
              <a:rPr lang="en-US" sz="2000" i="1" dirty="0" smtClean="0"/>
              <a:t>Correspondence</a:t>
            </a:r>
            <a:r>
              <a:rPr lang="sr-Latn-RS" sz="2000" i="1" dirty="0" smtClean="0"/>
              <a:t> for Finance, </a:t>
            </a:r>
          </a:p>
          <a:p>
            <a:r>
              <a:rPr lang="en-US" sz="2000" i="1" dirty="0" smtClean="0"/>
              <a:t>Financial </a:t>
            </a:r>
            <a:r>
              <a:rPr lang="en-US" sz="2000" i="1" dirty="0" smtClean="0"/>
              <a:t>idioms, slang and confusable </a:t>
            </a:r>
            <a:r>
              <a:rPr lang="en-US" sz="2000" i="1" dirty="0" smtClean="0"/>
              <a:t>words</a:t>
            </a:r>
            <a:r>
              <a:rPr lang="sr-Latn-RS" sz="2000" i="1" dirty="0" smtClean="0"/>
              <a:t>. </a:t>
            </a:r>
            <a:endParaRPr lang="en-US" sz="2000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6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Literatura </a:t>
            </a:r>
            <a:endParaRPr lang="en-US" sz="36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sz="2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Odabrani delovi sledećih udžbenika: </a:t>
            </a:r>
          </a:p>
          <a:p>
            <a:pPr lvl="0">
              <a:buFont typeface="Courier New" pitchFamily="49" charset="0"/>
              <a:buChar char="o"/>
            </a:pPr>
            <a:r>
              <a:rPr lang="en-US" sz="1800" dirty="0" err="1" smtClean="0"/>
              <a:t>MacKenzie</a:t>
            </a:r>
            <a:r>
              <a:rPr lang="en-US" sz="1800" dirty="0" smtClean="0"/>
              <a:t>, I. (2008). </a:t>
            </a:r>
            <a:r>
              <a:rPr lang="en-US" sz="1800" i="1" dirty="0" smtClean="0"/>
              <a:t>English for the Financial Sector.</a:t>
            </a:r>
            <a:r>
              <a:rPr lang="en-US" sz="1800" dirty="0" smtClean="0"/>
              <a:t> Cambridge: Cambridge University Press</a:t>
            </a:r>
          </a:p>
          <a:p>
            <a:pPr lvl="0">
              <a:buFont typeface="Courier New" pitchFamily="49" charset="0"/>
              <a:buChar char="o"/>
            </a:pPr>
            <a:r>
              <a:rPr lang="en-US" sz="1800" dirty="0" err="1" smtClean="0"/>
              <a:t>MacKenzie</a:t>
            </a:r>
            <a:r>
              <a:rPr lang="en-US" sz="1800" dirty="0" smtClean="0"/>
              <a:t>, I. (2006). </a:t>
            </a:r>
            <a:r>
              <a:rPr lang="en-US" sz="1800" i="1" dirty="0" smtClean="0"/>
              <a:t>Professional English in Use: Finance</a:t>
            </a:r>
            <a:r>
              <a:rPr lang="en-US" sz="1800" dirty="0" smtClean="0"/>
              <a:t> Cambridge: Cambridge University Press </a:t>
            </a:r>
          </a:p>
          <a:p>
            <a:pPr lvl="0">
              <a:buFont typeface="Courier New" pitchFamily="49" charset="0"/>
              <a:buChar char="o"/>
            </a:pPr>
            <a:r>
              <a:rPr lang="en-US" sz="1800" dirty="0" err="1" smtClean="0"/>
              <a:t>Frendo</a:t>
            </a:r>
            <a:r>
              <a:rPr lang="en-US" sz="1800" dirty="0" smtClean="0"/>
              <a:t>, E., Mahoney, S. (2011). </a:t>
            </a:r>
            <a:r>
              <a:rPr lang="en-US" sz="1800" i="1" dirty="0" smtClean="0"/>
              <a:t>English for Accounting.</a:t>
            </a:r>
            <a:r>
              <a:rPr lang="en-US" sz="1800" dirty="0" smtClean="0"/>
              <a:t> Oxford: Oxford University Press</a:t>
            </a:r>
          </a:p>
          <a:p>
            <a:pPr lvl="0">
              <a:buFont typeface="Courier New" pitchFamily="49" charset="0"/>
              <a:buChar char="o"/>
            </a:pPr>
            <a:r>
              <a:rPr lang="en-US" sz="1800" dirty="0" smtClean="0"/>
              <a:t>Marks</a:t>
            </a:r>
            <a:r>
              <a:rPr lang="en-US" sz="1800" dirty="0" smtClean="0"/>
              <a:t>, J. (2007). </a:t>
            </a:r>
            <a:r>
              <a:rPr lang="en-US" sz="1800" i="1" dirty="0" smtClean="0"/>
              <a:t>Check Your English Vocabulary for Banking and Finance</a:t>
            </a:r>
            <a:r>
              <a:rPr lang="en-US" sz="1800" dirty="0" smtClean="0"/>
              <a:t>. A&amp;C Black Publishers</a:t>
            </a:r>
          </a:p>
          <a:p>
            <a:pPr lvl="0">
              <a:buFont typeface="Courier New" pitchFamily="49" charset="0"/>
              <a:buChar char="o"/>
            </a:pPr>
            <a:r>
              <a:rPr lang="en-US" sz="1800" dirty="0" smtClean="0"/>
              <a:t>J. McCarthy, J. </a:t>
            </a:r>
            <a:r>
              <a:rPr lang="en-US" sz="1800" dirty="0" err="1" smtClean="0"/>
              <a:t>McCarten</a:t>
            </a:r>
            <a:r>
              <a:rPr lang="en-US" sz="1800" dirty="0" smtClean="0"/>
              <a:t>, D. Clark, R. Clark, </a:t>
            </a:r>
            <a:r>
              <a:rPr lang="en-US" sz="1800" i="1" dirty="0" smtClean="0"/>
              <a:t>Grammar for Business</a:t>
            </a:r>
            <a:r>
              <a:rPr lang="en-US" sz="1800" dirty="0" smtClean="0"/>
              <a:t>, Cambridge University Press, Cambridge, </a:t>
            </a:r>
            <a:r>
              <a:rPr lang="en-US" sz="1800" dirty="0" smtClean="0"/>
              <a:t>2009</a:t>
            </a:r>
            <a:endParaRPr lang="sr-Latn-RS" sz="1800" dirty="0" smtClean="0"/>
          </a:p>
          <a:p>
            <a:pPr lvl="0"/>
            <a:r>
              <a:rPr lang="sr-Latn-RS" sz="2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Prezentacije sa nastave</a:t>
            </a:r>
            <a:endParaRPr lang="en-US" sz="2400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Način polaganja ispita </a:t>
            </a:r>
            <a:endParaRPr lang="en-US" sz="32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pPr algn="ctr"/>
            <a:r>
              <a:rPr lang="sr-Latn-RS" sz="2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Pismeni ispit: 50 poena</a:t>
            </a:r>
          </a:p>
          <a:p>
            <a:pPr algn="ctr"/>
            <a:r>
              <a:rPr lang="sr-Latn-RS" sz="2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Aktivnost u toku nastave: 20 poena </a:t>
            </a:r>
          </a:p>
          <a:p>
            <a:pPr algn="ctr"/>
            <a:r>
              <a:rPr lang="sr-Latn-RS" sz="2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Domaći zadaci: 30 poena</a:t>
            </a:r>
          </a:p>
          <a:p>
            <a:pPr algn="ctr"/>
            <a:endParaRPr lang="sr-Latn-RS" sz="2400" dirty="0" smtClean="0"/>
          </a:p>
          <a:p>
            <a:pPr>
              <a:buNone/>
            </a:pPr>
            <a:r>
              <a:rPr lang="sr-Latn-RS" sz="24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Napomena: </a:t>
            </a:r>
          </a:p>
          <a:p>
            <a:pPr>
              <a:buFont typeface="Wingdings" pitchFamily="2" charset="2"/>
              <a:buChar char="§"/>
            </a:pPr>
            <a:r>
              <a:rPr lang="sr-Latn-RS" sz="2400" dirty="0" smtClean="0"/>
              <a:t>aktivnost u toku nastave može se nadoknaditi izradom dodatnog testa u ispitnom roku</a:t>
            </a:r>
          </a:p>
          <a:p>
            <a:pPr>
              <a:buFont typeface="Wingdings" pitchFamily="2" charset="2"/>
              <a:buChar char="§"/>
            </a:pPr>
            <a:r>
              <a:rPr lang="sr-Latn-RS" sz="2400" dirty="0" smtClean="0"/>
              <a:t>Domaći zadaci predaju se do termina ispita  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1C630C-8E45-7D74-8FFE-185F15A20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31985"/>
            <a:ext cx="7753350" cy="911015"/>
          </a:xfrm>
        </p:spPr>
        <p:txBody>
          <a:bodyPr>
            <a:normAutofit/>
          </a:bodyPr>
          <a:lstStyle/>
          <a:p>
            <a:r>
              <a:rPr lang="sr-Latn-RS" sz="32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Predavači</a:t>
            </a:r>
            <a:r>
              <a:rPr lang="sr-Latn-RS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endParaRPr lang="en-US" sz="32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xmlns="" id="{5AC0D53D-2A9F-1675-B2B0-E452846CC1E6}"/>
              </a:ext>
            </a:extLst>
          </p:cNvPr>
          <p:cNvSpPr txBox="1">
            <a:spLocks noGrp="1" noChangeArrowheads="1"/>
          </p:cNvSpPr>
          <p:nvPr>
            <p:ph idx="1"/>
          </p:nvPr>
        </p:nvSpPr>
        <p:spPr bwMode="auto">
          <a:xfrm>
            <a:off x="628650" y="1406091"/>
            <a:ext cx="7886700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defTabSz="4572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defTabSz="4572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defTabSz="4572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defTabSz="4572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r-Latn-RS" altLang="sr-Latn-RS" sz="2000" dirty="0">
              <a:solidFill>
                <a:srgbClr val="444444"/>
              </a:solidFill>
              <a:latin typeface="Abadi" panose="020B0604020202020204" pitchFamily="34" charset="0"/>
            </a:endParaRPr>
          </a:p>
          <a:p>
            <a:pPr marL="0" indent="0" eaLnBrk="1" hangingPunct="1">
              <a:buNone/>
            </a:pPr>
            <a:endParaRPr lang="sr-Latn-RS" altLang="en-US" sz="2000" b="1" dirty="0">
              <a:latin typeface="Abadi" panose="020B060402020202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sr-Latn-RS" altLang="en-US" sz="2000" b="1" i="1" dirty="0">
              <a:solidFill>
                <a:srgbClr val="444444"/>
              </a:solidFill>
              <a:latin typeface="Abadi" panose="020B060402020202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r-Latn-RS" altLang="sr-Latn-RS" sz="2000" b="1" dirty="0">
              <a:latin typeface="Abadi" panose="020B0604020202020204" pitchFamily="34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sr-Latn-RS" sz="2000" b="1" i="1" dirty="0">
              <a:solidFill>
                <a:srgbClr val="444444"/>
              </a:solidFill>
              <a:latin typeface="Abadi" panose="020B0604020202020204" pitchFamily="34" charset="0"/>
              <a:cs typeface="Calibri" panose="020F0502020204030204" pitchFamily="34" charset="0"/>
            </a:endParaRPr>
          </a:p>
          <a:p>
            <a:pPr marL="0" indent="0" eaLnBrk="1" hangingPunct="1">
              <a:buNone/>
              <a:defRPr/>
            </a:pPr>
            <a:endParaRPr lang="sr-Latn-RS" sz="2000" b="1" dirty="0">
              <a:latin typeface="Abadi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xmlns="" id="{72A2A585-9E20-27CA-7CC5-8F23F1D16F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201" y="1676400"/>
            <a:ext cx="1239688" cy="1650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Профил наставника | Fakultet organizacionih nauka">
            <a:extLst>
              <a:ext uri="{FF2B5EF4-FFF2-40B4-BE49-F238E27FC236}">
                <a16:creationId xmlns:a16="http://schemas.microsoft.com/office/drawing/2014/main" xmlns="" id="{1E2D4449-D97E-E65A-7FFA-52C2C5342F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200" y="3962400"/>
            <a:ext cx="12954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384DFE88-A6B2-3B65-93E4-8550FC5EEDD8}"/>
              </a:ext>
            </a:extLst>
          </p:cNvPr>
          <p:cNvSpPr txBox="1"/>
          <p:nvPr/>
        </p:nvSpPr>
        <p:spPr>
          <a:xfrm>
            <a:off x="2362200" y="3810000"/>
            <a:ext cx="550363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eaLnBrk="1" hangingPunct="1">
              <a:buNone/>
            </a:pPr>
            <a:r>
              <a:rPr lang="sr-Latn-RS" altLang="en-US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cs typeface="Times New Roman" panose="02020603050405020304" pitchFamily="18" charset="0"/>
              </a:rPr>
              <a:t>msr Marija Meršnik</a:t>
            </a:r>
            <a:endParaRPr lang="sr-Latn-RS" altLang="en-US" sz="2400" b="1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r>
              <a:rPr lang="sr-Latn-RS" alt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cs typeface="Calibri" panose="020F0502020204030204" pitchFamily="34" charset="0"/>
                <a:hlinkClick r:id="rId4"/>
              </a:rPr>
              <a:t>marija.meršnik</a:t>
            </a:r>
            <a:r>
              <a:rPr lang="en-US" alt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cs typeface="Calibri" panose="020F0502020204030204" pitchFamily="34" charset="0"/>
                <a:hlinkClick r:id="rId4"/>
              </a:rPr>
              <a:t>@fon.bg.ac.rs</a:t>
            </a:r>
            <a:endParaRPr lang="sr-Latn-RS" altLang="en-US" sz="24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  <a:cs typeface="Calibri" panose="020F0502020204030204" pitchFamily="34" charset="0"/>
            </a:endParaRPr>
          </a:p>
          <a:p>
            <a:pPr marL="0" indent="0" eaLnBrk="1" hangingPunct="1">
              <a:buNone/>
            </a:pPr>
            <a:r>
              <a:rPr lang="en-US" altLang="en-US" sz="2400" dirty="0" err="1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konsultacije</a:t>
            </a:r>
            <a:r>
              <a:rPr lang="en-US" alt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: </a:t>
            </a:r>
            <a:r>
              <a:rPr lang="en-US" altLang="en-US" sz="2400" dirty="0" err="1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četvrtkom</a:t>
            </a:r>
            <a:r>
              <a:rPr lang="en-US" alt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 12:00 – </a:t>
            </a:r>
            <a:r>
              <a:rPr lang="en-US" alt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14:00</a:t>
            </a:r>
            <a:endParaRPr lang="sr-Latn-RS" altLang="en-US" sz="2400" dirty="0" smtClean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 marL="0" indent="0" eaLnBrk="1" hangingPunct="1">
              <a:buNone/>
            </a:pPr>
            <a:r>
              <a:rPr lang="sr-Latn-RS" alt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k</a:t>
            </a:r>
            <a:r>
              <a:rPr lang="sr-Latn-RS" alt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abinet 307</a:t>
            </a:r>
            <a:endParaRPr lang="sr-Latn-RS" altLang="en-US" sz="24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438400" y="1752600"/>
            <a:ext cx="5867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sr-Latn-RS" altLang="sr-Latn-RS" sz="24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dr </a:t>
            </a:r>
            <a:r>
              <a:rPr lang="sr-Latn-RS" altLang="sr-Latn-RS" sz="24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Jelena Anđelković</a:t>
            </a:r>
            <a:endParaRPr lang="en-US" altLang="sr-Latn-RS" sz="2400" b="1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>
              <a:spcBef>
                <a:spcPct val="0"/>
              </a:spcBef>
            </a:pPr>
            <a:r>
              <a:rPr lang="sr-Latn-RS" altLang="sr-Latn-RS" sz="24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hlinkClick r:id="rId5"/>
              </a:rPr>
              <a:t>jelena.andjelkovic</a:t>
            </a:r>
            <a:r>
              <a:rPr lang="en-US" altLang="sr-Latn-RS" sz="24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hlinkClick r:id="rId5"/>
              </a:rPr>
              <a:t>@</a:t>
            </a:r>
            <a:r>
              <a:rPr lang="en-US" altLang="sr-Latn-RS" sz="2400" dirty="0" err="1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hlinkClick r:id="rId5"/>
              </a:rPr>
              <a:t>fon.bg.ac.rs</a:t>
            </a:r>
            <a:endParaRPr lang="sr-Latn-RS" altLang="sr-Latn-RS" sz="24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>
              <a:spcBef>
                <a:spcPct val="0"/>
              </a:spcBef>
            </a:pPr>
            <a:r>
              <a:rPr lang="en-US" altLang="en-US" sz="2400" dirty="0" err="1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konsultacije</a:t>
            </a:r>
            <a:r>
              <a:rPr lang="en-US" alt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: </a:t>
            </a:r>
            <a:r>
              <a:rPr lang="sr-Latn-RS" alt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četvrtkom</a:t>
            </a:r>
            <a:r>
              <a:rPr lang="en-US" alt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 </a:t>
            </a:r>
            <a:r>
              <a:rPr lang="en-US" alt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12:00 – </a:t>
            </a:r>
            <a:r>
              <a:rPr lang="en-US" alt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14:00</a:t>
            </a:r>
            <a:endParaRPr lang="sr-Latn-RS" altLang="en-US" sz="2400" dirty="0" smtClean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  <a:p>
            <a:pPr>
              <a:spcBef>
                <a:spcPct val="0"/>
              </a:spcBef>
            </a:pPr>
            <a:r>
              <a:rPr lang="sr-Latn-R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k</a:t>
            </a:r>
            <a:r>
              <a:rPr lang="sr-Latn-R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abinet 307 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4355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i9_Navy Lime Dark">
      <a:dk1>
        <a:srgbClr val="FFFFFF"/>
      </a:dk1>
      <a:lt1>
        <a:srgbClr val="2B2B2D"/>
      </a:lt1>
      <a:dk2>
        <a:srgbClr val="1C5686"/>
      </a:dk2>
      <a:lt2>
        <a:srgbClr val="22658C"/>
      </a:lt2>
      <a:accent1>
        <a:srgbClr val="CAD82A"/>
      </a:accent1>
      <a:accent2>
        <a:srgbClr val="B2C441"/>
      </a:accent2>
      <a:accent3>
        <a:srgbClr val="8EB240"/>
      </a:accent3>
      <a:accent4>
        <a:srgbClr val="649E4A"/>
      </a:accent4>
      <a:accent5>
        <a:srgbClr val="378966"/>
      </a:accent5>
      <a:accent6>
        <a:srgbClr val="197585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396</Words>
  <Application>Microsoft Office PowerPoint</Application>
  <PresentationFormat>On-screen Show (4:3)</PresentationFormat>
  <Paragraphs>64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1_Office Theme</vt:lpstr>
      <vt:lpstr>Engleski jezik u finansijama </vt:lpstr>
      <vt:lpstr>Osnovne informacije</vt:lpstr>
      <vt:lpstr>Cilj predmeta </vt:lpstr>
      <vt:lpstr>Ishod predmeta </vt:lpstr>
      <vt:lpstr>Teme </vt:lpstr>
      <vt:lpstr>Literatura </vt:lpstr>
      <vt:lpstr>Način polaganja ispita </vt:lpstr>
      <vt:lpstr>Predavači </vt:lpstr>
    </vt:vector>
  </TitlesOfParts>
  <Company>FON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Jelena</dc:creator>
  <cp:lastModifiedBy>Jelena</cp:lastModifiedBy>
  <cp:revision>2</cp:revision>
  <dcterms:created xsi:type="dcterms:W3CDTF">2023-10-16T08:30:26Z</dcterms:created>
  <dcterms:modified xsi:type="dcterms:W3CDTF">2023-11-15T18:56:28Z</dcterms:modified>
</cp:coreProperties>
</file>